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27"/>
  </p:notesMasterIdLst>
  <p:sldIdLst>
    <p:sldId id="256" r:id="rId2"/>
    <p:sldId id="259" r:id="rId3"/>
    <p:sldId id="261" r:id="rId4"/>
    <p:sldId id="290" r:id="rId5"/>
    <p:sldId id="405" r:id="rId6"/>
    <p:sldId id="289" r:id="rId7"/>
    <p:sldId id="400" r:id="rId8"/>
    <p:sldId id="401" r:id="rId9"/>
    <p:sldId id="403" r:id="rId10"/>
    <p:sldId id="407" r:id="rId11"/>
    <p:sldId id="409" r:id="rId12"/>
    <p:sldId id="410" r:id="rId13"/>
    <p:sldId id="411" r:id="rId14"/>
    <p:sldId id="424" r:id="rId15"/>
    <p:sldId id="412" r:id="rId16"/>
    <p:sldId id="413" r:id="rId17"/>
    <p:sldId id="414" r:id="rId18"/>
    <p:sldId id="415" r:id="rId19"/>
    <p:sldId id="416" r:id="rId20"/>
    <p:sldId id="417" r:id="rId21"/>
    <p:sldId id="418" r:id="rId22"/>
    <p:sldId id="419" r:id="rId23"/>
    <p:sldId id="420" r:id="rId24"/>
    <p:sldId id="421" r:id="rId25"/>
    <p:sldId id="422" r:id="rId26"/>
  </p:sldIdLst>
  <p:sldSz cx="9144000" cy="5143500" type="screen16x9"/>
  <p:notesSz cx="6858000" cy="9144000"/>
  <p:embeddedFontLst>
    <p:embeddedFont>
      <p:font typeface="Roboto Condensed" panose="020B0604020202020204" charset="0"/>
      <p:regular r:id="rId28"/>
      <p:bold r:id="rId29"/>
      <p:italic r:id="rId30"/>
      <p:boldItalic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Roboto Condensed Light" panose="020B0604020202020204" charset="0"/>
      <p:regular r:id="rId36"/>
      <p:bold r:id="rId37"/>
      <p:italic r:id="rId38"/>
      <p:boldItalic r:id="rId39"/>
    </p:embeddedFont>
    <p:embeddedFont>
      <p:font typeface="Arvo" panose="020B060402020202020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47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14.fntdata"/></Relationships>
</file>

<file path=ppt/media/image1.gif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gif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291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/>
          </a:p>
        </p:txBody>
      </p:sp>
      <p:sp>
        <p:nvSpPr>
          <p:cNvPr id="5" name="Rectangle 4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915400" cy="571500"/>
          </a:xfrm>
        </p:spPr>
        <p:txBody>
          <a:bodyPr/>
          <a:lstStyle>
            <a:lvl1pPr marL="13716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1066800" y="4857750"/>
            <a:ext cx="3505200" cy="285750"/>
          </a:xfrm>
        </p:spPr>
        <p:txBody>
          <a:bodyPr anchor="ctr">
            <a:normAutofit/>
          </a:bodyPr>
          <a:lstStyle>
            <a:lvl1pPr algn="r">
              <a:buNone/>
              <a:defRPr lang="en-US" sz="9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>
          <a:xfrm>
            <a:off x="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A3346FDF-F529-4C2D-B98E-DED6F9EA0DFE}" type="datetimeFigureOut">
              <a:rPr lang="en-US" smtClean="0"/>
              <a:t>1/29/2019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5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6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EE30A369-18F9-4BE8-9B0F-1974E6BF41F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0989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61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youtube.com/watch?v=oFz7jkW1Yu8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Aprendizaje de Máquina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tx1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chemeClr val="tx1"/>
                </a:solidFill>
              </a:rPr>
              <a:t>lpalafox@up.edu.mx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Probabilidad</a:t>
            </a:r>
            <a:r>
              <a:rPr lang="en-US" dirty="0" smtClean="0"/>
              <a:t> </a:t>
            </a:r>
            <a:r>
              <a:rPr lang="en-US" dirty="0" err="1" smtClean="0"/>
              <a:t>Bayesiana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smtClean="0"/>
              <a:t>No </a:t>
            </a:r>
            <a:r>
              <a:rPr lang="en-US" sz="2000" dirty="0" err="1" smtClean="0"/>
              <a:t>podemos</a:t>
            </a:r>
            <a:r>
              <a:rPr lang="en-US" sz="2000" dirty="0" smtClean="0"/>
              <a:t> </a:t>
            </a:r>
            <a:r>
              <a:rPr lang="en-US" sz="2000" dirty="0" err="1" smtClean="0"/>
              <a:t>crear</a:t>
            </a:r>
            <a:r>
              <a:rPr lang="en-US" sz="2000" dirty="0" smtClean="0"/>
              <a:t> </a:t>
            </a:r>
            <a:r>
              <a:rPr lang="en-US" sz="2000" dirty="0" err="1" smtClean="0"/>
              <a:t>tantos</a:t>
            </a:r>
            <a:r>
              <a:rPr lang="en-US" sz="2000" dirty="0" smtClean="0"/>
              <a:t> </a:t>
            </a:r>
            <a:r>
              <a:rPr lang="en-US" sz="2000" dirty="0" err="1" smtClean="0"/>
              <a:t>escenarios</a:t>
            </a:r>
            <a:r>
              <a:rPr lang="en-US" sz="2000" dirty="0" smtClean="0"/>
              <a:t> </a:t>
            </a:r>
            <a:r>
              <a:rPr lang="en-US" sz="2000" dirty="0" err="1" smtClean="0"/>
              <a:t>como</a:t>
            </a:r>
            <a:r>
              <a:rPr lang="en-US" sz="2000" dirty="0" smtClean="0"/>
              <a:t> </a:t>
            </a:r>
            <a:r>
              <a:rPr lang="en-US" sz="2000" dirty="0" err="1" smtClean="0"/>
              <a:t>queramos</a:t>
            </a:r>
            <a:endParaRPr lang="en-US" sz="2000" dirty="0" smtClean="0"/>
          </a:p>
          <a:p>
            <a:pPr lvl="1"/>
            <a:r>
              <a:rPr lang="en-US" sz="2000" dirty="0" err="1" smtClean="0"/>
              <a:t>Accidentes</a:t>
            </a:r>
            <a:r>
              <a:rPr lang="en-US" sz="2000" dirty="0" smtClean="0"/>
              <a:t> de </a:t>
            </a:r>
            <a:r>
              <a:rPr lang="en-US" sz="2000" dirty="0" err="1" smtClean="0"/>
              <a:t>avión</a:t>
            </a:r>
            <a:endParaRPr lang="en-US" sz="2000" dirty="0" smtClean="0"/>
          </a:p>
          <a:p>
            <a:pPr lvl="1"/>
            <a:r>
              <a:rPr lang="en-US" sz="2000" dirty="0" err="1" smtClean="0"/>
              <a:t>Elecciones</a:t>
            </a:r>
            <a:endParaRPr lang="en-US" sz="2000" dirty="0" smtClean="0"/>
          </a:p>
          <a:p>
            <a:pPr lvl="1"/>
            <a:r>
              <a:rPr lang="en-US" sz="2000" dirty="0" err="1" smtClean="0"/>
              <a:t>Diagnósticos</a:t>
            </a:r>
            <a:r>
              <a:rPr lang="en-US" sz="2000" dirty="0" smtClean="0"/>
              <a:t> </a:t>
            </a:r>
            <a:r>
              <a:rPr lang="en-US" sz="2000" dirty="0" err="1" smtClean="0"/>
              <a:t>médicos</a:t>
            </a:r>
            <a:endParaRPr lang="en-US" sz="2000" dirty="0" smtClean="0"/>
          </a:p>
          <a:p>
            <a:r>
              <a:rPr lang="en-US" sz="2000" dirty="0" err="1" smtClean="0"/>
              <a:t>Aqui</a:t>
            </a:r>
            <a:r>
              <a:rPr lang="en-US" sz="2000" dirty="0" smtClean="0"/>
              <a:t>, la </a:t>
            </a:r>
            <a:r>
              <a:rPr lang="en-US" sz="2000" dirty="0" err="1" smtClean="0"/>
              <a:t>probabilidad</a:t>
            </a:r>
            <a:r>
              <a:rPr lang="en-US" sz="2000" dirty="0" smtClean="0"/>
              <a:t> </a:t>
            </a:r>
            <a:r>
              <a:rPr lang="en-US" sz="2000" dirty="0" err="1" smtClean="0"/>
              <a:t>representa</a:t>
            </a:r>
            <a:r>
              <a:rPr lang="en-US" sz="2000" dirty="0" smtClean="0"/>
              <a:t> un </a:t>
            </a:r>
            <a:r>
              <a:rPr lang="en-US" sz="2000" dirty="0" err="1" smtClean="0"/>
              <a:t>grado</a:t>
            </a:r>
            <a:r>
              <a:rPr lang="en-US" sz="2000" dirty="0" smtClean="0"/>
              <a:t> de </a:t>
            </a:r>
            <a:r>
              <a:rPr lang="en-US" sz="2000" dirty="0" err="1" smtClean="0"/>
              <a:t>creencia</a:t>
            </a:r>
            <a:r>
              <a:rPr lang="en-US" sz="2000" dirty="0" smtClean="0"/>
              <a:t> </a:t>
            </a:r>
            <a:r>
              <a:rPr lang="en-US" sz="2000" dirty="0" err="1" smtClean="0"/>
              <a:t>en</a:t>
            </a:r>
            <a:r>
              <a:rPr lang="en-US" sz="2000" dirty="0" smtClean="0"/>
              <a:t> un </a:t>
            </a:r>
            <a:r>
              <a:rPr lang="en-US" sz="2000" dirty="0" err="1" smtClean="0"/>
              <a:t>evento</a:t>
            </a:r>
            <a:r>
              <a:rPr lang="en-US" sz="2000" dirty="0" smtClean="0"/>
              <a:t>.</a:t>
            </a:r>
          </a:p>
          <a:p>
            <a:r>
              <a:rPr lang="en-US" sz="2000" dirty="0" smtClean="0"/>
              <a:t>No se </a:t>
            </a:r>
            <a:r>
              <a:rPr lang="en-US" sz="2000" dirty="0" err="1" smtClean="0"/>
              <a:t>usa</a:t>
            </a:r>
            <a:r>
              <a:rPr lang="en-US" sz="2000" dirty="0" smtClean="0"/>
              <a:t> lo </a:t>
            </a:r>
            <a:r>
              <a:rPr lang="en-US" sz="2000" dirty="0" err="1" smtClean="0"/>
              <a:t>suficiente</a:t>
            </a:r>
            <a:r>
              <a:rPr lang="en-US" sz="2000" dirty="0" smtClean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72647745"/>
      </p:ext>
    </p:extLst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Comparten</a:t>
            </a:r>
            <a:r>
              <a:rPr lang="en-US" dirty="0" smtClean="0"/>
              <a:t> las </a:t>
            </a:r>
            <a:r>
              <a:rPr lang="en-US" dirty="0" err="1" smtClean="0"/>
              <a:t>mismas</a:t>
            </a:r>
            <a:r>
              <a:rPr lang="en-US" dirty="0" smtClean="0"/>
              <a:t> </a:t>
            </a:r>
            <a:r>
              <a:rPr lang="en-US" dirty="0" err="1" smtClean="0"/>
              <a:t>reglas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Ambos, </a:t>
            </a:r>
            <a:r>
              <a:rPr lang="en-US" dirty="0" err="1" smtClean="0"/>
              <a:t>Bayesianos</a:t>
            </a:r>
            <a:r>
              <a:rPr lang="en-US" dirty="0" smtClean="0"/>
              <a:t> y </a:t>
            </a:r>
            <a:r>
              <a:rPr lang="en-US" dirty="0" err="1" smtClean="0"/>
              <a:t>Frequentistas</a:t>
            </a:r>
            <a:r>
              <a:rPr lang="en-US" dirty="0" smtClean="0"/>
              <a:t> </a:t>
            </a:r>
            <a:r>
              <a:rPr lang="en-US" dirty="0" err="1" smtClean="0"/>
              <a:t>comparten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mismos</a:t>
            </a:r>
            <a:r>
              <a:rPr lang="en-US" dirty="0" smtClean="0"/>
              <a:t> </a:t>
            </a:r>
            <a:r>
              <a:rPr lang="en-US" dirty="0" err="1" smtClean="0"/>
              <a:t>principios</a:t>
            </a:r>
            <a:endParaRPr lang="en-US" dirty="0" smtClean="0"/>
          </a:p>
          <a:p>
            <a:pPr lvl="1"/>
            <a:r>
              <a:rPr lang="en-US" dirty="0" err="1" smtClean="0"/>
              <a:t>MAtes</a:t>
            </a:r>
            <a:endParaRPr lang="en-US" dirty="0" smtClean="0"/>
          </a:p>
          <a:p>
            <a:pPr lvl="1"/>
            <a:r>
              <a:rPr lang="en-US" dirty="0" err="1" smtClean="0"/>
              <a:t>Leyes</a:t>
            </a:r>
            <a:endParaRPr lang="en-US" dirty="0" smtClean="0"/>
          </a:p>
          <a:p>
            <a:pPr lvl="1"/>
            <a:r>
              <a:rPr lang="en-US" dirty="0" err="1" smtClean="0"/>
              <a:t>Teoremas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facil</a:t>
            </a:r>
            <a:r>
              <a:rPr lang="en-US" dirty="0" smtClean="0"/>
              <a:t> </a:t>
            </a:r>
            <a:r>
              <a:rPr lang="en-US" dirty="0" err="1" smtClean="0"/>
              <a:t>mezclarlos</a:t>
            </a:r>
            <a:endParaRPr lang="en-US" dirty="0" smtClean="0"/>
          </a:p>
          <a:p>
            <a:pPr lvl="1"/>
            <a:r>
              <a:rPr lang="en-US" dirty="0" err="1" smtClean="0"/>
              <a:t>Cuidado</a:t>
            </a:r>
            <a:r>
              <a:rPr lang="en-US" dirty="0" smtClean="0"/>
              <a:t> con </a:t>
            </a:r>
            <a:r>
              <a:rPr lang="en-US" dirty="0" err="1" smtClean="0"/>
              <a:t>los</a:t>
            </a:r>
            <a:r>
              <a:rPr lang="en-US" dirty="0" smtClean="0"/>
              <a:t> P-values!!!!!!!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3736" y="1775609"/>
            <a:ext cx="1829444" cy="2368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390547"/>
      </p:ext>
    </p:extLst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Muestreo</a:t>
            </a:r>
            <a:r>
              <a:rPr lang="en-US" dirty="0" smtClean="0"/>
              <a:t> </a:t>
            </a:r>
            <a:r>
              <a:rPr lang="en-US" dirty="0" err="1" smtClean="0"/>
              <a:t>aleatorio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err="1" smtClean="0"/>
              <a:t>Equipos</a:t>
            </a:r>
            <a:r>
              <a:rPr lang="en-US" dirty="0" smtClean="0"/>
              <a:t> </a:t>
            </a:r>
            <a:r>
              <a:rPr lang="en-US" dirty="0" err="1" smtClean="0"/>
              <a:t>Fútbol</a:t>
            </a:r>
            <a:endParaRPr lang="en-US" dirty="0" smtClean="0"/>
          </a:p>
          <a:p>
            <a:pPr lvl="1"/>
            <a:r>
              <a:rPr lang="en-US" dirty="0" smtClean="0"/>
              <a:t>Messi, </a:t>
            </a:r>
            <a:r>
              <a:rPr lang="en-US" dirty="0" err="1" smtClean="0"/>
              <a:t>Agüero</a:t>
            </a:r>
            <a:r>
              <a:rPr lang="en-US" dirty="0" smtClean="0"/>
              <a:t>, </a:t>
            </a:r>
            <a:r>
              <a:rPr lang="en-US" dirty="0" err="1" smtClean="0"/>
              <a:t>Higüain</a:t>
            </a:r>
            <a:endParaRPr lang="en-US" dirty="0" smtClean="0"/>
          </a:p>
          <a:p>
            <a:pPr lvl="1"/>
            <a:r>
              <a:rPr lang="en-US" dirty="0" smtClean="0"/>
              <a:t>Ronaldo, Bale,  </a:t>
            </a:r>
            <a:r>
              <a:rPr lang="en-US" dirty="0" err="1" smtClean="0"/>
              <a:t>Navas</a:t>
            </a:r>
            <a:endParaRPr lang="en-US" dirty="0" smtClean="0"/>
          </a:p>
          <a:p>
            <a:pPr lvl="1"/>
            <a:r>
              <a:rPr lang="en-US" dirty="0" smtClean="0"/>
              <a:t>Messi, Suárez, </a:t>
            </a:r>
            <a:r>
              <a:rPr lang="en-US" dirty="0" err="1" smtClean="0"/>
              <a:t>Paulinho</a:t>
            </a:r>
            <a:endParaRPr lang="en-US" dirty="0"/>
          </a:p>
          <a:p>
            <a:r>
              <a:rPr lang="en-US" dirty="0" err="1" smtClean="0"/>
              <a:t>Películas</a:t>
            </a:r>
            <a:endParaRPr lang="en-US" dirty="0" smtClean="0"/>
          </a:p>
          <a:p>
            <a:pPr lvl="1"/>
            <a:r>
              <a:rPr lang="en-US" dirty="0" smtClean="0"/>
              <a:t>Clooney, Damon, </a:t>
            </a:r>
            <a:r>
              <a:rPr lang="en-US" dirty="0" err="1" smtClean="0"/>
              <a:t>Robo</a:t>
            </a:r>
            <a:endParaRPr lang="en-US" dirty="0" smtClean="0"/>
          </a:p>
          <a:p>
            <a:pPr lvl="1"/>
            <a:r>
              <a:rPr lang="en-US" dirty="0" smtClean="0"/>
              <a:t>Damon, Mars, NASA</a:t>
            </a:r>
          </a:p>
          <a:p>
            <a:pPr lvl="1"/>
            <a:r>
              <a:rPr lang="en-US" dirty="0" smtClean="0"/>
              <a:t>Damon, Robin Williams, MIT </a:t>
            </a:r>
          </a:p>
          <a:p>
            <a:pPr lvl="1"/>
            <a:endParaRPr lang="en-US" dirty="0"/>
          </a:p>
          <a:p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equipo</a:t>
            </a:r>
            <a:r>
              <a:rPr lang="en-US" dirty="0" smtClean="0"/>
              <a:t>/</a:t>
            </a:r>
            <a:r>
              <a:rPr lang="en-US" dirty="0" err="1" smtClean="0"/>
              <a:t>pelicula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distribución</a:t>
            </a:r>
            <a:r>
              <a:rPr lang="en-US" dirty="0" smtClean="0"/>
              <a:t> </a:t>
            </a:r>
            <a:r>
              <a:rPr lang="en-US" dirty="0" err="1" smtClean="0"/>
              <a:t>probabilística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7202150"/>
      </p:ext>
    </p:extLst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Ejemplo</a:t>
            </a:r>
            <a:r>
              <a:rPr lang="en-US" dirty="0" smtClean="0"/>
              <a:t> (Bishop’s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1026" name="Picture 2" descr="box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672" y="1526093"/>
            <a:ext cx="4216992" cy="2715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97728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Regresión Lineal</a:t>
            </a:r>
            <a:endParaRPr lang="es-MX" dirty="0"/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smtClean="0"/>
              <a:t>El primer gran algoritmo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2569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Regresion</a:t>
            </a:r>
            <a:r>
              <a:rPr lang="es-MX" dirty="0" smtClean="0"/>
              <a:t> Lineal</a:t>
            </a:r>
            <a:endParaRPr lang="es-MX" dirty="0"/>
          </a:p>
        </p:txBody>
      </p:sp>
      <p:sp>
        <p:nvSpPr>
          <p:cNvPr id="5" name="Marcador de contenid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Nuestra Primera Herramienta</a:t>
            </a:r>
          </a:p>
          <a:p>
            <a:endParaRPr lang="es-MX" dirty="0"/>
          </a:p>
          <a:p>
            <a:r>
              <a:rPr lang="es-MX" dirty="0" smtClean="0"/>
              <a:t>Es una de las herramientas más fáciles de automatizar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079983253"/>
      </p:ext>
    </p:extLst>
  </p:cSld>
  <p:clrMapOvr>
    <a:masterClrMapping/>
  </p:clrMapOvr>
  <p:transition>
    <p:fade thruBlk="1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Regresión</a:t>
            </a:r>
            <a:r>
              <a:rPr lang="en-US" dirty="0" smtClean="0"/>
              <a:t> Lineal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 err="1" smtClean="0"/>
              <a:t>Imaginemos</a:t>
            </a:r>
            <a:r>
              <a:rPr lang="en-US" sz="1800" dirty="0" smtClean="0"/>
              <a:t> que </a:t>
            </a:r>
            <a:r>
              <a:rPr lang="en-US" sz="1800" dirty="0" err="1" smtClean="0"/>
              <a:t>quieren</a:t>
            </a:r>
            <a:r>
              <a:rPr lang="en-US" sz="1800" dirty="0" smtClean="0"/>
              <a:t> vender </a:t>
            </a:r>
            <a:r>
              <a:rPr lang="en-US" sz="1800" dirty="0" err="1" smtClean="0"/>
              <a:t>su</a:t>
            </a:r>
            <a:r>
              <a:rPr lang="en-US" sz="1800" dirty="0" smtClean="0"/>
              <a:t> auto: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 err="1" smtClean="0"/>
              <a:t>Cuanto</a:t>
            </a:r>
            <a:r>
              <a:rPr lang="en-US" sz="1800" dirty="0" smtClean="0"/>
              <a:t> </a:t>
            </a:r>
            <a:r>
              <a:rPr lang="en-US" sz="1800" dirty="0" err="1" smtClean="0"/>
              <a:t>pides</a:t>
            </a:r>
            <a:r>
              <a:rPr lang="en-US" sz="1800" dirty="0" smtClean="0"/>
              <a:t> </a:t>
            </a:r>
            <a:r>
              <a:rPr lang="en-US" sz="1800" dirty="0" err="1" smtClean="0"/>
              <a:t>por</a:t>
            </a:r>
            <a:r>
              <a:rPr lang="en-US" sz="1800" dirty="0" smtClean="0"/>
              <a:t> el auto:</a:t>
            </a:r>
          </a:p>
          <a:p>
            <a:pPr lvl="2"/>
            <a:r>
              <a:rPr lang="en-US" sz="1800" dirty="0" smtClean="0"/>
              <a:t>Km</a:t>
            </a:r>
          </a:p>
          <a:p>
            <a:pPr lvl="2"/>
            <a:r>
              <a:rPr lang="en-US" sz="1800" dirty="0" err="1" smtClean="0"/>
              <a:t>Año</a:t>
            </a:r>
            <a:endParaRPr lang="en-US" sz="1800" dirty="0" smtClean="0"/>
          </a:p>
          <a:p>
            <a:pPr lvl="2"/>
            <a:r>
              <a:rPr lang="en-US" sz="1800" dirty="0" smtClean="0"/>
              <a:t>Color</a:t>
            </a:r>
          </a:p>
          <a:p>
            <a:pPr lvl="2"/>
            <a:r>
              <a:rPr lang="en-US" sz="1800" dirty="0" err="1" smtClean="0"/>
              <a:t>Opciones</a:t>
            </a:r>
            <a:endParaRPr lang="en-US" sz="1800" dirty="0" smtClean="0"/>
          </a:p>
          <a:p>
            <a:pPr lvl="2"/>
            <a:r>
              <a:rPr lang="en-US" sz="1800" dirty="0" err="1" smtClean="0"/>
              <a:t>Condición</a:t>
            </a:r>
            <a:endParaRPr lang="en-US" sz="1800" dirty="0" smtClean="0"/>
          </a:p>
        </p:txBody>
      </p:sp>
      <p:pic>
        <p:nvPicPr>
          <p:cNvPr id="2050" name="Picture 2" descr="http://www.thesupercars.org/wp-content/uploads/2012/04/1959-Chevrolet-Corvette-Custom-Classic-Duo-48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0663" y="1825805"/>
            <a:ext cx="2098850" cy="1062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s-media-cache-ak0.pinimg.com/564x/ea/56/71/ea5671390762b73d910a168ba6888e2c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0664" y="3139082"/>
            <a:ext cx="2126456" cy="1594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7522208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Hay </a:t>
            </a:r>
            <a:r>
              <a:rPr lang="en-US" dirty="0" err="1" smtClean="0"/>
              <a:t>sitios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Edmunds.com</a:t>
            </a:r>
            <a:endParaRPr lang="en-US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904362"/>
              </p:ext>
            </p:extLst>
          </p:nvPr>
        </p:nvGraphicFramePr>
        <p:xfrm>
          <a:off x="1796229" y="1907479"/>
          <a:ext cx="5506424" cy="179209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515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515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9722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15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5153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5153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5153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4802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 err="1" smtClean="0">
                          <a:solidFill>
                            <a:schemeClr val="accent2"/>
                          </a:solidFill>
                          <a:effectLst/>
                        </a:rPr>
                        <a:t>Modelo</a:t>
                      </a:r>
                      <a:endParaRPr lang="en-US" sz="1100" b="1" i="0" u="none" strike="noStrike" dirty="0">
                        <a:solidFill>
                          <a:schemeClr val="accent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 err="1" smtClean="0">
                          <a:solidFill>
                            <a:schemeClr val="accent2"/>
                          </a:solidFill>
                          <a:effectLst/>
                        </a:rPr>
                        <a:t>Año</a:t>
                      </a:r>
                      <a:endParaRPr lang="en-US" sz="1100" b="1" i="0" u="none" strike="noStrike" dirty="0">
                        <a:solidFill>
                          <a:schemeClr val="accent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 err="1" smtClean="0">
                          <a:solidFill>
                            <a:schemeClr val="accent2"/>
                          </a:solidFill>
                          <a:effectLst/>
                        </a:rPr>
                        <a:t>Marca</a:t>
                      </a:r>
                      <a:endParaRPr lang="en-US" sz="1100" b="1" i="0" u="none" strike="noStrike" dirty="0">
                        <a:solidFill>
                          <a:schemeClr val="accent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 err="1" smtClean="0">
                          <a:solidFill>
                            <a:schemeClr val="accent2"/>
                          </a:solidFill>
                          <a:effectLst/>
                        </a:rPr>
                        <a:t>Precio</a:t>
                      </a:r>
                      <a:r>
                        <a:rPr lang="en-US" sz="1100" b="1" u="none" strike="noStrike" dirty="0" smtClean="0">
                          <a:solidFill>
                            <a:schemeClr val="accent2"/>
                          </a:solidFill>
                          <a:effectLst/>
                        </a:rPr>
                        <a:t> (USD)</a:t>
                      </a:r>
                      <a:endParaRPr lang="en-US" sz="1100" b="1" i="0" u="none" strike="noStrike" dirty="0">
                        <a:solidFill>
                          <a:schemeClr val="accent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 err="1" smtClean="0">
                          <a:solidFill>
                            <a:schemeClr val="accent2"/>
                          </a:solidFill>
                          <a:effectLst/>
                        </a:rPr>
                        <a:t>Opciones</a:t>
                      </a:r>
                      <a:endParaRPr lang="en-US" sz="1100" b="1" i="0" u="none" strike="noStrike" dirty="0">
                        <a:solidFill>
                          <a:schemeClr val="accent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 err="1" smtClean="0">
                          <a:solidFill>
                            <a:schemeClr val="accent2"/>
                          </a:solidFill>
                          <a:effectLst/>
                        </a:rPr>
                        <a:t>Condición</a:t>
                      </a:r>
                      <a:endParaRPr lang="en-US" sz="1100" b="1" i="0" u="none" strike="noStrike" dirty="0">
                        <a:solidFill>
                          <a:schemeClr val="accent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 err="1" smtClean="0">
                          <a:solidFill>
                            <a:schemeClr val="accent2"/>
                          </a:solidFill>
                          <a:effectLst/>
                        </a:rPr>
                        <a:t>Millas</a:t>
                      </a:r>
                      <a:endParaRPr lang="en-US" sz="1100" b="1" i="0" u="none" strike="noStrike" dirty="0">
                        <a:solidFill>
                          <a:schemeClr val="accent2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ctr"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802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Corvette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1961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Chevrolette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100K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Standard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As New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100,000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802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Corvette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1961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Chevrolette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10K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Standard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Rust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100,000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8023"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Corvette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1961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Chevrolette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120K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Standard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>
                          <a:effectLst/>
                        </a:rPr>
                        <a:t>Used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1" u="none" strike="noStrike" dirty="0">
                          <a:effectLst/>
                        </a:rPr>
                        <a:t>20,000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235" marR="6235" marT="623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6654942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Regresión Lineal</a:t>
            </a:r>
            <a:endParaRPr lang="es-MX" dirty="0"/>
          </a:p>
        </p:txBody>
      </p:sp>
      <p:sp>
        <p:nvSpPr>
          <p:cNvPr id="4" name="TextBox 4"/>
          <p:cNvSpPr txBox="1"/>
          <p:nvPr/>
        </p:nvSpPr>
        <p:spPr>
          <a:xfrm>
            <a:off x="1915251" y="1963237"/>
            <a:ext cx="590418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 err="1"/>
              <a:t>Precio</a:t>
            </a:r>
            <a:r>
              <a:rPr lang="en-US" sz="1800" dirty="0"/>
              <a:t> = </a:t>
            </a:r>
            <a:r>
              <a:rPr lang="en-US" sz="1800" dirty="0" err="1"/>
              <a:t>Año</a:t>
            </a:r>
            <a:r>
              <a:rPr lang="en-US" sz="1800" dirty="0"/>
              <a:t> + </a:t>
            </a:r>
            <a:r>
              <a:rPr lang="en-US" sz="1800" dirty="0" err="1"/>
              <a:t>Opciones</a:t>
            </a:r>
            <a:r>
              <a:rPr lang="en-US" sz="1800" dirty="0"/>
              <a:t> + </a:t>
            </a:r>
            <a:r>
              <a:rPr lang="en-US" sz="1800" dirty="0" err="1"/>
              <a:t>Condición</a:t>
            </a:r>
            <a:r>
              <a:rPr lang="en-US" sz="1800" dirty="0"/>
              <a:t> + </a:t>
            </a:r>
            <a:r>
              <a:rPr lang="en-US" sz="1800" dirty="0" err="1"/>
              <a:t>Kms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¿</a:t>
            </a:r>
            <a:r>
              <a:rPr lang="en-US" sz="1800" dirty="0" err="1"/>
              <a:t>Qué</a:t>
            </a:r>
            <a:r>
              <a:rPr lang="en-US" sz="1800" dirty="0"/>
              <a:t> </a:t>
            </a:r>
            <a:r>
              <a:rPr lang="en-US" sz="1800" dirty="0" err="1"/>
              <a:t>está</a:t>
            </a:r>
            <a:r>
              <a:rPr lang="en-US" sz="1800" dirty="0"/>
              <a:t> mal con </a:t>
            </a:r>
            <a:r>
              <a:rPr lang="en-US" sz="1800" dirty="0" err="1"/>
              <a:t>esta</a:t>
            </a:r>
            <a:r>
              <a:rPr lang="en-US" sz="1800" dirty="0"/>
              <a:t> </a:t>
            </a:r>
            <a:r>
              <a:rPr lang="en-US" sz="1800" dirty="0" err="1"/>
              <a:t>ecuación</a:t>
            </a:r>
            <a:r>
              <a:rPr lang="en-US" sz="1800" dirty="0"/>
              <a:t>?</a:t>
            </a:r>
          </a:p>
          <a:p>
            <a:endParaRPr lang="en-US" sz="1800" dirty="0"/>
          </a:p>
          <a:p>
            <a:r>
              <a:rPr lang="en-US" sz="1800" dirty="0"/>
              <a:t>¿</a:t>
            </a:r>
            <a:r>
              <a:rPr lang="en-US" sz="1800" dirty="0" err="1"/>
              <a:t>Cómo</a:t>
            </a:r>
            <a:r>
              <a:rPr lang="en-US" sz="1800" dirty="0"/>
              <a:t> </a:t>
            </a:r>
            <a:r>
              <a:rPr lang="en-US" sz="1800" dirty="0" err="1"/>
              <a:t>llamamos</a:t>
            </a:r>
            <a:r>
              <a:rPr lang="en-US" sz="1800" dirty="0"/>
              <a:t> a las variables </a:t>
            </a:r>
            <a:r>
              <a:rPr lang="en-US" sz="1800" dirty="0" err="1"/>
              <a:t>Año</a:t>
            </a:r>
            <a:r>
              <a:rPr lang="en-US" sz="1800" dirty="0"/>
              <a:t>, </a:t>
            </a:r>
            <a:r>
              <a:rPr lang="en-US" sz="1800" dirty="0" err="1"/>
              <a:t>Opciones</a:t>
            </a:r>
            <a:r>
              <a:rPr lang="en-US" sz="1800" dirty="0"/>
              <a:t>, etc…?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229560807"/>
      </p:ext>
    </p:extLst>
  </p:cSld>
  <p:clrMapOvr>
    <a:masterClrMapping/>
  </p:clrMapOvr>
  <p:transition>
    <p:fade thruBlk="1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Regresión Lineal</a:t>
            </a:r>
            <a:endParaRPr lang="es-MX" dirty="0"/>
          </a:p>
        </p:txBody>
      </p:sp>
      <p:sp>
        <p:nvSpPr>
          <p:cNvPr id="2" name="Marcador de contenido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Como la modificaríamos?</a:t>
            </a:r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r>
              <a:rPr lang="es-MX" dirty="0" smtClean="0"/>
              <a:t>Que es A, B, C y D?</a:t>
            </a:r>
          </a:p>
          <a:p>
            <a:pPr lvl="1"/>
            <a:endParaRPr lang="es-MX" dirty="0"/>
          </a:p>
        </p:txBody>
      </p:sp>
      <p:sp>
        <p:nvSpPr>
          <p:cNvPr id="4" name="Rectángulo 3"/>
          <p:cNvSpPr/>
          <p:nvPr/>
        </p:nvSpPr>
        <p:spPr>
          <a:xfrm>
            <a:off x="1763927" y="2134758"/>
            <a:ext cx="5050824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00" dirty="0"/>
              <a:t>Price = A*Price + B*Options + C*Condition+ D*Mileage</a:t>
            </a:r>
          </a:p>
        </p:txBody>
      </p:sp>
    </p:spTree>
    <p:extLst>
      <p:ext uri="{BB962C8B-B14F-4D97-AF65-F5344CB8AC3E}">
        <p14:creationId xmlns:p14="http://schemas.microsoft.com/office/powerpoint/2010/main" val="380677491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Anuncios parroquiales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Por que todos queremos saber como se va a calificar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 </a:t>
            </a:r>
            <a:r>
              <a:rPr lang="en-US" dirty="0" err="1" smtClean="0"/>
              <a:t>pasó</a:t>
            </a:r>
            <a:r>
              <a:rPr lang="en-US" dirty="0" smtClean="0"/>
              <a:t> con </a:t>
            </a:r>
            <a:r>
              <a:rPr lang="en-US" dirty="0" err="1" smtClean="0"/>
              <a:t>los</a:t>
            </a:r>
            <a:r>
              <a:rPr lang="en-US" dirty="0" smtClean="0"/>
              <a:t>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Por</a:t>
            </a:r>
            <a:r>
              <a:rPr lang="en-US" dirty="0" smtClean="0"/>
              <a:t> que </a:t>
            </a:r>
            <a:r>
              <a:rPr lang="en-US" dirty="0" err="1" smtClean="0"/>
              <a:t>nuestra</a:t>
            </a:r>
            <a:r>
              <a:rPr lang="en-US" dirty="0" smtClean="0"/>
              <a:t> primer </a:t>
            </a:r>
            <a:r>
              <a:rPr lang="en-US" dirty="0" err="1" smtClean="0"/>
              <a:t>ecuación</a:t>
            </a:r>
            <a:r>
              <a:rPr lang="en-US" dirty="0" smtClean="0"/>
              <a:t> no </a:t>
            </a:r>
            <a:r>
              <a:rPr lang="en-US" dirty="0" err="1" smtClean="0"/>
              <a:t>funcionó</a:t>
            </a:r>
            <a:r>
              <a:rPr lang="en-US" dirty="0" smtClean="0"/>
              <a:t>?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Que </a:t>
            </a:r>
            <a:r>
              <a:rPr lang="en-US" dirty="0" err="1" smtClean="0"/>
              <a:t>pasaría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incrementaramos</a:t>
            </a:r>
            <a:r>
              <a:rPr lang="en-US" dirty="0" smtClean="0"/>
              <a:t> el </a:t>
            </a:r>
            <a:r>
              <a:rPr lang="en-US" dirty="0" err="1" smtClean="0"/>
              <a:t>número</a:t>
            </a:r>
            <a:r>
              <a:rPr lang="en-US" dirty="0" smtClean="0"/>
              <a:t> de </a:t>
            </a:r>
            <a:r>
              <a:rPr lang="en-US" dirty="0" err="1" smtClean="0"/>
              <a:t>características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0475567"/>
      </p:ext>
    </p:extLst>
  </p:cSld>
  <p:clrMapOvr>
    <a:masterClrMapping/>
  </p:clrMapOvr>
  <p:transition>
    <p:fade thruBlk="1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Regresión</a:t>
            </a:r>
            <a:r>
              <a:rPr lang="en-US" dirty="0" smtClean="0"/>
              <a:t> Lineal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 smtClean="0"/>
              <a:t>Estamos tratando de predecir variables continuas</a:t>
            </a:r>
          </a:p>
          <a:p>
            <a:endParaRPr lang="es-MX" sz="1800" dirty="0" smtClean="0"/>
          </a:p>
          <a:p>
            <a:r>
              <a:rPr lang="es-MX" sz="1800" dirty="0" smtClean="0"/>
              <a:t>Tenemos características (</a:t>
            </a:r>
            <a:r>
              <a:rPr lang="es-MX" sz="1800" dirty="0" err="1" smtClean="0"/>
              <a:t>features</a:t>
            </a:r>
            <a:r>
              <a:rPr lang="es-MX" sz="1800" dirty="0" smtClean="0"/>
              <a:t>) que en teoría son independientes las unas de las otras.</a:t>
            </a:r>
          </a:p>
          <a:p>
            <a:endParaRPr lang="es-MX" sz="1800" dirty="0" smtClean="0"/>
          </a:p>
          <a:p>
            <a:r>
              <a:rPr lang="es-MX" sz="1800" dirty="0" smtClean="0"/>
              <a:t>Queremos encontrar el mejor conjunto de pesos para resolver el problema.</a:t>
            </a:r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18125462"/>
      </p:ext>
    </p:extLst>
  </p:cSld>
  <p:clrMapOvr>
    <a:masterClrMapping/>
  </p:clrMapOvr>
  <p:transition>
    <p:fade thruBlk="1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Aplicaciones</a:t>
            </a:r>
            <a:r>
              <a:rPr lang="en-US" dirty="0" smtClean="0"/>
              <a:t> para la regression Lineal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err="1" smtClean="0"/>
              <a:t>Precios</a:t>
            </a:r>
            <a:r>
              <a:rPr lang="en-US" dirty="0" smtClean="0"/>
              <a:t> de Casas</a:t>
            </a:r>
          </a:p>
          <a:p>
            <a:endParaRPr lang="en-US" dirty="0"/>
          </a:p>
          <a:p>
            <a:r>
              <a:rPr lang="en-US" dirty="0" err="1" smtClean="0"/>
              <a:t>Presupuesto</a:t>
            </a:r>
            <a:r>
              <a:rPr lang="en-US" dirty="0" smtClean="0"/>
              <a:t> para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película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Efecto</a:t>
            </a:r>
            <a:r>
              <a:rPr lang="en-US" dirty="0" smtClean="0"/>
              <a:t> de un </a:t>
            </a:r>
            <a:r>
              <a:rPr lang="en-US" dirty="0" err="1" smtClean="0"/>
              <a:t>tratamiento</a:t>
            </a:r>
            <a:endParaRPr lang="en-US" dirty="0" smtClean="0"/>
          </a:p>
          <a:p>
            <a:endParaRPr lang="en-US" dirty="0"/>
          </a:p>
          <a:p>
            <a:r>
              <a:rPr lang="en-US" dirty="0" err="1" smtClean="0"/>
              <a:t>Inclinación</a:t>
            </a:r>
            <a:r>
              <a:rPr lang="en-US" dirty="0" smtClean="0"/>
              <a:t> </a:t>
            </a:r>
            <a:r>
              <a:rPr lang="en-US" dirty="0" err="1" smtClean="0"/>
              <a:t>política</a:t>
            </a:r>
            <a:r>
              <a:rPr lang="en-US" dirty="0" smtClean="0"/>
              <a:t> (1-100)</a:t>
            </a:r>
          </a:p>
          <a:p>
            <a:endParaRPr lang="en-US" dirty="0"/>
          </a:p>
          <a:p>
            <a:r>
              <a:rPr lang="en-US" dirty="0" err="1" smtClean="0"/>
              <a:t>Número</a:t>
            </a:r>
            <a:r>
              <a:rPr lang="en-US" dirty="0" smtClean="0"/>
              <a:t> de Likes</a:t>
            </a:r>
          </a:p>
          <a:p>
            <a:endParaRPr lang="en-US" dirty="0"/>
          </a:p>
          <a:p>
            <a:r>
              <a:rPr lang="en-US" dirty="0" err="1" smtClean="0"/>
              <a:t>Cantidad</a:t>
            </a:r>
            <a:r>
              <a:rPr lang="en-US" dirty="0" smtClean="0"/>
              <a:t> de </a:t>
            </a:r>
            <a:r>
              <a:rPr lang="en-US" dirty="0" err="1" smtClean="0"/>
              <a:t>ventas</a:t>
            </a:r>
            <a:r>
              <a:rPr lang="en-US" dirty="0" smtClean="0"/>
              <a:t> (para un </a:t>
            </a:r>
            <a:r>
              <a:rPr lang="en-US" dirty="0" err="1" smtClean="0"/>
              <a:t>producto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7271925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Formalmente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4400" y="1701799"/>
            <a:ext cx="3048201" cy="2590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261419"/>
      </p:ext>
    </p:extLst>
  </p:cSld>
  <p:clrMapOvr>
    <a:masterClrMapping/>
  </p:clrMapOvr>
  <p:transition>
    <p:fade thruBlk="1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Forma </a:t>
            </a:r>
            <a:r>
              <a:rPr lang="en-US" dirty="0" err="1" smtClean="0"/>
              <a:t>Matricial</a:t>
            </a:r>
            <a:endParaRPr lang="en-US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3552" y="1551590"/>
            <a:ext cx="1507980" cy="184308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3639" y="1642364"/>
            <a:ext cx="4677861" cy="189456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6627" y="3621219"/>
            <a:ext cx="1203848" cy="136801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68108" y="4178590"/>
            <a:ext cx="1590675" cy="55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736967"/>
      </p:ext>
    </p:extLst>
  </p:cSld>
  <p:clrMapOvr>
    <a:masterClrMapping/>
  </p:clrMapOvr>
  <p:transition>
    <p:fade thruBlk="1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Problema</a:t>
            </a:r>
            <a:r>
              <a:rPr lang="en-US" dirty="0" smtClean="0"/>
              <a:t> de </a:t>
            </a:r>
            <a:r>
              <a:rPr lang="en-US" dirty="0" err="1" smtClean="0"/>
              <a:t>Optimización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Optimizar</a:t>
            </a:r>
            <a:r>
              <a:rPr lang="en-US" dirty="0" smtClean="0"/>
              <a:t>: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Sujeto</a:t>
            </a:r>
            <a:r>
              <a:rPr lang="en-US" dirty="0" smtClean="0"/>
              <a:t> a:</a:t>
            </a:r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4105" y="1948717"/>
            <a:ext cx="1590675" cy="5524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6116" y="2953311"/>
            <a:ext cx="1616906" cy="46618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7591" y="3594949"/>
            <a:ext cx="1818326" cy="4862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8484" y="4245292"/>
            <a:ext cx="1646687" cy="698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858761"/>
      </p:ext>
    </p:extLst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Objetivo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indent="0">
              <a:buNone/>
            </a:pPr>
            <a:r>
              <a:rPr lang="es-ES" dirty="0" smtClean="0"/>
              <a:t>Para el proyecto final, tienen que elegir un caso de uso, y aplicar una técnica de Machine </a:t>
            </a:r>
            <a:r>
              <a:rPr lang="es-ES" dirty="0" err="1" smtClean="0"/>
              <a:t>Learning</a:t>
            </a:r>
            <a:r>
              <a:rPr lang="es-ES" dirty="0" smtClean="0"/>
              <a:t>.</a:t>
            </a:r>
            <a:endParaRPr lang="es-ES"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Probabilidad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Todo es incertidumbre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90263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</a:t>
            </a:fld>
            <a:endParaRPr lang="es-MX"/>
          </a:p>
        </p:txBody>
      </p:sp>
      <p:pic>
        <p:nvPicPr>
          <p:cNvPr id="5" name="Imagen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0" y="1537977"/>
            <a:ext cx="4484687" cy="292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978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Probabilidad</a:t>
            </a:r>
            <a:r>
              <a:rPr lang="en-US" dirty="0"/>
              <a:t> de que </a:t>
            </a:r>
            <a:r>
              <a:rPr lang="en-US" dirty="0" err="1"/>
              <a:t>suceda</a:t>
            </a:r>
            <a:r>
              <a:rPr lang="en-US" dirty="0"/>
              <a:t> un </a:t>
            </a:r>
            <a:r>
              <a:rPr lang="en-US" dirty="0" err="1"/>
              <a:t>evento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  <p:pic>
        <p:nvPicPr>
          <p:cNvPr id="6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5081" y="1771650"/>
            <a:ext cx="2454889" cy="2454889"/>
          </a:xfrm>
          <a:prstGeom prst="rect">
            <a:avLst/>
          </a:prstGeom>
        </p:spPr>
      </p:pic>
      <p:sp>
        <p:nvSpPr>
          <p:cNvPr id="7" name="TextBox 4"/>
          <p:cNvSpPr txBox="1"/>
          <p:nvPr/>
        </p:nvSpPr>
        <p:spPr>
          <a:xfrm>
            <a:off x="4742817" y="2497863"/>
            <a:ext cx="23501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P = 1/12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2405242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Probabilidad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  <p:pic>
        <p:nvPicPr>
          <p:cNvPr id="5" name="Picture 6" descr="elections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370" y="1524000"/>
            <a:ext cx="3215830" cy="2652080"/>
          </a:xfrm>
          <a:prstGeom prst="rect">
            <a:avLst/>
          </a:prstGeom>
        </p:spPr>
      </p:pic>
      <p:pic>
        <p:nvPicPr>
          <p:cNvPr id="1026" name="Picture 2" descr="Image result for amlo meade encuesta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2725" y="2040573"/>
            <a:ext cx="2884950" cy="16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ángulo 5"/>
          <p:cNvSpPr/>
          <p:nvPr/>
        </p:nvSpPr>
        <p:spPr>
          <a:xfrm>
            <a:off x="814275" y="4176080"/>
            <a:ext cx="2324100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" dirty="0"/>
              <a:t>http://projects.fivethirtyeight.com/2016-election-forecast</a:t>
            </a:r>
            <a:br>
              <a:rPr lang="en-US" sz="500" dirty="0"/>
            </a:br>
            <a:endParaRPr lang="es-MX" sz="500" dirty="0"/>
          </a:p>
        </p:txBody>
      </p:sp>
      <p:sp>
        <p:nvSpPr>
          <p:cNvPr id="8" name="Rectángulo 7"/>
          <p:cNvSpPr/>
          <p:nvPr/>
        </p:nvSpPr>
        <p:spPr>
          <a:xfrm>
            <a:off x="5182725" y="3845880"/>
            <a:ext cx="2324100" cy="1692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500" dirty="0" err="1" smtClean="0"/>
              <a:t>SDPNoticias</a:t>
            </a:r>
            <a:endParaRPr lang="es-MX" sz="500" dirty="0"/>
          </a:p>
        </p:txBody>
      </p:sp>
    </p:spTree>
    <p:extLst>
      <p:ext uri="{BB962C8B-B14F-4D97-AF65-F5344CB8AC3E}">
        <p14:creationId xmlns:p14="http://schemas.microsoft.com/office/powerpoint/2010/main" val="38298912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Distribuciones</a:t>
            </a:r>
            <a:r>
              <a:rPr lang="en-US" dirty="0" smtClean="0"/>
              <a:t> de </a:t>
            </a:r>
            <a:r>
              <a:rPr lang="en-US" dirty="0" err="1" smtClean="0"/>
              <a:t>Probabilidad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pPr fontAlgn="base"/>
            <a:r>
              <a:rPr lang="en-US" dirty="0" smtClean="0"/>
              <a:t>Que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probabilidad</a:t>
            </a:r>
            <a:r>
              <a:rPr lang="en-US" dirty="0" smtClean="0"/>
              <a:t>?</a:t>
            </a:r>
            <a:endParaRPr lang="en-US" dirty="0"/>
          </a:p>
          <a:p>
            <a:pPr lvl="1" fontAlgn="base"/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medida</a:t>
            </a:r>
            <a:r>
              <a:rPr lang="en-US" dirty="0" smtClean="0"/>
              <a:t> de la </a:t>
            </a:r>
            <a:r>
              <a:rPr lang="en-US" dirty="0" err="1" smtClean="0"/>
              <a:t>incertidumbre</a:t>
            </a:r>
            <a:r>
              <a:rPr lang="en-US" dirty="0" smtClean="0"/>
              <a:t> (o </a:t>
            </a:r>
            <a:r>
              <a:rPr lang="en-US" dirty="0" err="1" smtClean="0"/>
              <a:t>certidumbre</a:t>
            </a:r>
            <a:r>
              <a:rPr lang="en-US" dirty="0" smtClean="0"/>
              <a:t>) de un </a:t>
            </a:r>
            <a:r>
              <a:rPr lang="en-US" dirty="0" err="1" smtClean="0"/>
              <a:t>evento</a:t>
            </a:r>
            <a:r>
              <a:rPr lang="en-US" dirty="0" smtClean="0"/>
              <a:t>.</a:t>
            </a:r>
          </a:p>
          <a:p>
            <a:pPr fontAlgn="base"/>
            <a:r>
              <a:rPr lang="en-US" dirty="0" err="1" smtClean="0"/>
              <a:t>En</a:t>
            </a:r>
            <a:r>
              <a:rPr lang="en-US" dirty="0" smtClean="0"/>
              <a:t> Machine Learning </a:t>
            </a:r>
            <a:r>
              <a:rPr lang="en-US" dirty="0" err="1" smtClean="0"/>
              <a:t>por</a:t>
            </a:r>
            <a:r>
              <a:rPr lang="en-US" dirty="0" smtClean="0"/>
              <a:t> lo general </a:t>
            </a:r>
            <a:r>
              <a:rPr lang="en-US" dirty="0" err="1" smtClean="0"/>
              <a:t>tratamos</a:t>
            </a:r>
            <a:r>
              <a:rPr lang="en-US" dirty="0" smtClean="0"/>
              <a:t> con </a:t>
            </a:r>
            <a:r>
              <a:rPr lang="en-US" dirty="0" err="1" smtClean="0"/>
              <a:t>escenarios</a:t>
            </a:r>
            <a:r>
              <a:rPr lang="en-US" dirty="0" smtClean="0"/>
              <a:t> </a:t>
            </a:r>
            <a:r>
              <a:rPr lang="en-US" dirty="0" err="1" smtClean="0"/>
              <a:t>inciertos</a:t>
            </a:r>
            <a:r>
              <a:rPr lang="en-US" dirty="0" smtClean="0"/>
              <a:t>.</a:t>
            </a:r>
          </a:p>
          <a:p>
            <a:pPr lvl="1" fontAlgn="base"/>
            <a:r>
              <a:rPr lang="en-US" dirty="0" smtClean="0"/>
              <a:t>El </a:t>
            </a:r>
            <a:r>
              <a:rPr lang="en-US" dirty="0" err="1" smtClean="0"/>
              <a:t>mundo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incierto</a:t>
            </a:r>
            <a:r>
              <a:rPr lang="en-US" dirty="0" smtClean="0"/>
              <a:t>.</a:t>
            </a:r>
          </a:p>
          <a:p>
            <a:pPr fontAlgn="base"/>
            <a:r>
              <a:rPr lang="en-US" dirty="0" err="1" smtClean="0"/>
              <a:t>Tenemos</a:t>
            </a:r>
            <a:r>
              <a:rPr lang="en-US" dirty="0" smtClean="0"/>
              <a:t> dos </a:t>
            </a:r>
            <a:r>
              <a:rPr lang="en-US" dirty="0" err="1" smtClean="0"/>
              <a:t>tipos</a:t>
            </a:r>
            <a:r>
              <a:rPr lang="en-US" dirty="0" smtClean="0"/>
              <a:t> de </a:t>
            </a:r>
            <a:r>
              <a:rPr lang="en-US" dirty="0" err="1" smtClean="0"/>
              <a:t>probabilidad</a:t>
            </a:r>
            <a:endParaRPr lang="en-US" dirty="0" smtClean="0"/>
          </a:p>
          <a:p>
            <a:pPr lvl="1" fontAlgn="base"/>
            <a:r>
              <a:rPr lang="en-US" dirty="0" err="1" smtClean="0"/>
              <a:t>Frequentista</a:t>
            </a:r>
            <a:endParaRPr lang="en-US" dirty="0" smtClean="0"/>
          </a:p>
          <a:p>
            <a:pPr lvl="1" fontAlgn="base"/>
            <a:r>
              <a:rPr lang="en-US" dirty="0" err="1" smtClean="0"/>
              <a:t>Bayesiana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534812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Probabilidad</a:t>
            </a:r>
            <a:r>
              <a:rPr lang="en-US" dirty="0" smtClean="0"/>
              <a:t> </a:t>
            </a:r>
            <a:r>
              <a:rPr lang="en-US" dirty="0" err="1" smtClean="0"/>
              <a:t>Frequentista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err="1" smtClean="0"/>
              <a:t>Podemos</a:t>
            </a:r>
            <a:r>
              <a:rPr lang="en-US" sz="2000" dirty="0" smtClean="0"/>
              <a:t> “</a:t>
            </a:r>
            <a:r>
              <a:rPr lang="en-US" sz="2000" dirty="0" err="1" smtClean="0"/>
              <a:t>crear</a:t>
            </a:r>
            <a:r>
              <a:rPr lang="en-US" sz="2000" dirty="0" smtClean="0"/>
              <a:t>” </a:t>
            </a:r>
            <a:r>
              <a:rPr lang="en-US" sz="2000" dirty="0" err="1" smtClean="0"/>
              <a:t>tantos</a:t>
            </a:r>
            <a:r>
              <a:rPr lang="en-US" sz="2000" dirty="0" smtClean="0"/>
              <a:t> </a:t>
            </a:r>
            <a:r>
              <a:rPr lang="en-US" sz="2000" dirty="0" err="1" smtClean="0"/>
              <a:t>escenarios</a:t>
            </a:r>
            <a:r>
              <a:rPr lang="en-US" sz="2000" dirty="0" smtClean="0"/>
              <a:t> </a:t>
            </a:r>
            <a:r>
              <a:rPr lang="en-US" sz="2000" dirty="0" err="1" smtClean="0"/>
              <a:t>como</a:t>
            </a:r>
            <a:r>
              <a:rPr lang="en-US" sz="2000" dirty="0" smtClean="0"/>
              <a:t> </a:t>
            </a:r>
            <a:r>
              <a:rPr lang="en-US" sz="2000" dirty="0" err="1" smtClean="0"/>
              <a:t>queramos</a:t>
            </a:r>
            <a:endParaRPr lang="en-US" sz="2000" dirty="0" smtClean="0"/>
          </a:p>
          <a:p>
            <a:pPr lvl="1"/>
            <a:r>
              <a:rPr lang="en-US" sz="2000" dirty="0" smtClean="0"/>
              <a:t>Bootstrapping</a:t>
            </a:r>
          </a:p>
          <a:p>
            <a:r>
              <a:rPr lang="en-US" sz="2000" dirty="0" smtClean="0"/>
              <a:t>El </a:t>
            </a:r>
            <a:r>
              <a:rPr lang="en-US" sz="2000" dirty="0" err="1" smtClean="0"/>
              <a:t>ejemplo</a:t>
            </a:r>
            <a:r>
              <a:rPr lang="en-US" sz="2000" dirty="0" smtClean="0"/>
              <a:t> de </a:t>
            </a:r>
            <a:r>
              <a:rPr lang="en-US" sz="2000" dirty="0" err="1" smtClean="0"/>
              <a:t>los</a:t>
            </a:r>
            <a:r>
              <a:rPr lang="en-US" sz="2000" dirty="0" smtClean="0"/>
              <a:t> dados</a:t>
            </a:r>
          </a:p>
          <a:p>
            <a:r>
              <a:rPr lang="en-US" sz="2000" dirty="0" err="1" smtClean="0"/>
              <a:t>Partidos</a:t>
            </a:r>
            <a:r>
              <a:rPr lang="en-US" sz="2000" dirty="0" smtClean="0"/>
              <a:t> de </a:t>
            </a:r>
            <a:r>
              <a:rPr lang="en-US" sz="2000" dirty="0" err="1" smtClean="0"/>
              <a:t>Fútbol</a:t>
            </a:r>
            <a:r>
              <a:rPr lang="en-US" sz="2000" dirty="0" smtClean="0"/>
              <a:t> (chance)</a:t>
            </a:r>
          </a:p>
          <a:p>
            <a:r>
              <a:rPr lang="en-US" sz="2000" dirty="0" smtClean="0"/>
              <a:t>Control de </a:t>
            </a:r>
            <a:r>
              <a:rPr lang="en-US" sz="2000" dirty="0" err="1" smtClean="0"/>
              <a:t>Calidad</a:t>
            </a:r>
            <a:r>
              <a:rPr lang="en-US" sz="2000" dirty="0" smtClean="0"/>
              <a:t>(6 Sigma)</a:t>
            </a:r>
          </a:p>
          <a:p>
            <a:pPr lvl="1"/>
            <a:r>
              <a:rPr lang="en-US" sz="2000" dirty="0" smtClean="0"/>
              <a:t>6 </a:t>
            </a:r>
            <a:r>
              <a:rPr lang="en-US" sz="2000" dirty="0" err="1" smtClean="0"/>
              <a:t>desviaciones</a:t>
            </a:r>
            <a:r>
              <a:rPr lang="en-US" sz="2000" dirty="0" smtClean="0"/>
              <a:t> </a:t>
            </a:r>
            <a:r>
              <a:rPr lang="en-US" sz="2000" dirty="0" err="1" smtClean="0"/>
              <a:t>estandard</a:t>
            </a:r>
            <a:r>
              <a:rPr lang="en-US" sz="2000" dirty="0" smtClean="0"/>
              <a:t>.</a:t>
            </a:r>
          </a:p>
          <a:p>
            <a:r>
              <a:rPr lang="en-US" sz="2000" dirty="0" err="1" smtClean="0"/>
              <a:t>Por</a:t>
            </a:r>
            <a:r>
              <a:rPr lang="en-US" sz="2000" dirty="0" smtClean="0"/>
              <a:t> lo general se </a:t>
            </a:r>
            <a:r>
              <a:rPr lang="en-US" sz="2000" dirty="0" err="1" smtClean="0"/>
              <a:t>usa</a:t>
            </a:r>
            <a:r>
              <a:rPr lang="en-US" sz="2000" dirty="0" smtClean="0"/>
              <a:t> mal.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922341915"/>
      </p:ext>
    </p:extLst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7587</TotalTime>
  <Words>493</Words>
  <Application>Microsoft Office PowerPoint</Application>
  <PresentationFormat>Presentación en pantalla (16:9)</PresentationFormat>
  <Paragraphs>152</Paragraphs>
  <Slides>25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31" baseType="lpstr">
      <vt:lpstr>Roboto Condensed</vt:lpstr>
      <vt:lpstr>Arial</vt:lpstr>
      <vt:lpstr>Calibri</vt:lpstr>
      <vt:lpstr>Roboto Condensed Light</vt:lpstr>
      <vt:lpstr>Arvo</vt:lpstr>
      <vt:lpstr>Salerio template</vt:lpstr>
      <vt:lpstr>Aprendizaje de Máquina</vt:lpstr>
      <vt:lpstr>Anuncios parroquiales</vt:lpstr>
      <vt:lpstr>Objetivo</vt:lpstr>
      <vt:lpstr>Probabilidad</vt:lpstr>
      <vt:lpstr>Presentación de PowerPoint</vt:lpstr>
      <vt:lpstr>Probabilidad de que suceda un evento</vt:lpstr>
      <vt:lpstr>Probabilidad</vt:lpstr>
      <vt:lpstr>Distribuciones de Probabilidad</vt:lpstr>
      <vt:lpstr>Probabilidad Frequentista</vt:lpstr>
      <vt:lpstr>Probabilidad Bayesiana</vt:lpstr>
      <vt:lpstr>Comparten las mismas reglas</vt:lpstr>
      <vt:lpstr>Muestreo aleatorio</vt:lpstr>
      <vt:lpstr>Ejemplo (Bishop’s)</vt:lpstr>
      <vt:lpstr>Regresión Lineal</vt:lpstr>
      <vt:lpstr>Regresion Lineal</vt:lpstr>
      <vt:lpstr>Regresión Lineal</vt:lpstr>
      <vt:lpstr>Hay sitios como Edmunds.com</vt:lpstr>
      <vt:lpstr>Regresión Lineal</vt:lpstr>
      <vt:lpstr>Regresión Lineal</vt:lpstr>
      <vt:lpstr>Que pasó con los features</vt:lpstr>
      <vt:lpstr>Regresión Lineal</vt:lpstr>
      <vt:lpstr>Aplicaciones para la regression Lineal</vt:lpstr>
      <vt:lpstr>Formalmente</vt:lpstr>
      <vt:lpstr>Forma Matricial</vt:lpstr>
      <vt:lpstr>Problema de Optimización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Palafox</cp:lastModifiedBy>
  <cp:revision>32</cp:revision>
  <dcterms:modified xsi:type="dcterms:W3CDTF">2019-01-30T01:01:41Z</dcterms:modified>
</cp:coreProperties>
</file>